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5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7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1027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6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1527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7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53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66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27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31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7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79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6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3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8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1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2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7766936" cy="1646302"/>
          </a:xfrm>
        </p:spPr>
        <p:txBody>
          <a:bodyPr>
            <a:noAutofit/>
          </a:bodyPr>
          <a:lstStyle/>
          <a:p>
            <a:r>
              <a:rPr lang="es-ES" sz="9600" dirty="0" smtClean="0">
                <a:solidFill>
                  <a:srgbClr val="FB7064"/>
                </a:solidFill>
                <a:latin typeface="Bauhaus 93" panose="04030905020B02020C02" pitchFamily="82" charset="0"/>
                <a:ea typeface="Adobe Gothic Std B" panose="020B0800000000000000" pitchFamily="34" charset="-128"/>
              </a:rPr>
              <a:t>Appasionate</a:t>
            </a:r>
            <a:endParaRPr lang="es-ES" sz="9600" dirty="0">
              <a:solidFill>
                <a:srgbClr val="FB7064"/>
              </a:solidFill>
              <a:latin typeface="Bauhaus 93" panose="04030905020B02020C02" pitchFamily="82" charset="0"/>
              <a:ea typeface="Adobe Gothic Std B" panose="020B0800000000000000" pitchFamily="34" charset="-128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74492" y="1646302"/>
            <a:ext cx="7766936" cy="1096899"/>
          </a:xfrm>
        </p:spPr>
        <p:txBody>
          <a:bodyPr>
            <a:normAutofit/>
          </a:bodyPr>
          <a:lstStyle/>
          <a:p>
            <a:r>
              <a:rPr lang="es-ES" sz="2400" dirty="0" smtClean="0"/>
              <a:t>La enseñanza y la educación pueden ser apasionantes.</a:t>
            </a:r>
            <a:endParaRPr lang="es-ES" sz="2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290501" y="5692463"/>
            <a:ext cx="5267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B7064"/>
                </a:solidFill>
              </a:rPr>
              <a:t>Rodrigo Ortega Cuesta</a:t>
            </a:r>
          </a:p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2º de Desarrollo de Aplicaciones Multiplataforma</a:t>
            </a:r>
          </a:p>
          <a:p>
            <a:r>
              <a:rPr lang="es-E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10/06/2014</a:t>
            </a:r>
            <a:endParaRPr lang="es-E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59" y="2454510"/>
            <a:ext cx="3237953" cy="3237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9186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" y="850006"/>
            <a:ext cx="11969613" cy="549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194137"/>
            <a:ext cx="8596668" cy="1320800"/>
          </a:xfrm>
        </p:spPr>
        <p:txBody>
          <a:bodyPr/>
          <a:lstStyle/>
          <a:p>
            <a:r>
              <a:rPr lang="es-ES" b="1" dirty="0"/>
              <a:t>Sistema y tecnologías</a:t>
            </a:r>
            <a:br>
              <a:rPr lang="es-ES" b="1" dirty="0"/>
            </a:br>
            <a:r>
              <a:rPr lang="es-ES" b="1" dirty="0"/>
              <a:t>	</a:t>
            </a:r>
            <a:r>
              <a:rPr lang="es-ES" sz="2800" i="1" dirty="0" smtClean="0"/>
              <a:t>3.- Ficheros de consultas (PHP) - 38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1" y="1514937"/>
            <a:ext cx="109632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Sistema y tecnologías</a:t>
            </a:r>
            <a:br>
              <a:rPr lang="es-ES" b="1" dirty="0"/>
            </a:br>
            <a:r>
              <a:rPr lang="es-ES" b="1" dirty="0"/>
              <a:t>	</a:t>
            </a:r>
            <a:r>
              <a:rPr lang="es-ES" sz="2800" i="1" dirty="0"/>
              <a:t>2.- </a:t>
            </a:r>
            <a:r>
              <a:rPr lang="es-ES" sz="2800" i="1" dirty="0" smtClean="0"/>
              <a:t>Lado del Cliente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FB7064"/>
                </a:solidFill>
              </a:rPr>
              <a:t>Nativo</a:t>
            </a:r>
            <a:endParaRPr lang="es-ES" dirty="0">
              <a:solidFill>
                <a:srgbClr val="FB7064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HTML5</a:t>
            </a:r>
          </a:p>
          <a:p>
            <a:r>
              <a:rPr lang="es-ES" dirty="0" smtClean="0"/>
              <a:t>CSS3</a:t>
            </a:r>
          </a:p>
          <a:p>
            <a:r>
              <a:rPr lang="es-ES" dirty="0" smtClean="0"/>
              <a:t>JavaScript</a:t>
            </a:r>
          </a:p>
          <a:p>
            <a:r>
              <a:rPr lang="es-ES" dirty="0" smtClean="0"/>
              <a:t>Ajax + JSON</a:t>
            </a:r>
          </a:p>
          <a:p>
            <a:r>
              <a:rPr lang="es-ES" dirty="0" smtClean="0"/>
              <a:t>Java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"/>
          </p:nvPr>
        </p:nvSpPr>
        <p:spPr>
          <a:xfrm>
            <a:off x="4302772" y="2160983"/>
            <a:ext cx="4185618" cy="576262"/>
          </a:xfrm>
        </p:spPr>
        <p:txBody>
          <a:bodyPr/>
          <a:lstStyle/>
          <a:p>
            <a:r>
              <a:rPr lang="es-ES" dirty="0" err="1" smtClean="0">
                <a:solidFill>
                  <a:srgbClr val="FB7064"/>
                </a:solidFill>
              </a:rPr>
              <a:t>Frameworks</a:t>
            </a:r>
            <a:r>
              <a:rPr lang="es-ES" dirty="0" smtClean="0">
                <a:solidFill>
                  <a:srgbClr val="FB7064"/>
                </a:solidFill>
              </a:rPr>
              <a:t> &amp; APIS</a:t>
            </a:r>
            <a:endParaRPr lang="es-ES" dirty="0">
              <a:solidFill>
                <a:srgbClr val="FB7064"/>
              </a:solidFill>
            </a:endParaRP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4"/>
          </p:nvPr>
        </p:nvSpPr>
        <p:spPr>
          <a:xfrm>
            <a:off x="4302773" y="2737245"/>
            <a:ext cx="4185617" cy="3304117"/>
          </a:xfrm>
        </p:spPr>
        <p:txBody>
          <a:bodyPr/>
          <a:lstStyle/>
          <a:p>
            <a:r>
              <a:rPr lang="es-ES" dirty="0" smtClean="0"/>
              <a:t>Twitter Bootstrap 3.0</a:t>
            </a:r>
          </a:p>
          <a:p>
            <a:r>
              <a:rPr lang="es-ES" dirty="0" err="1" smtClean="0"/>
              <a:t>Jquery</a:t>
            </a:r>
            <a:endParaRPr lang="es-ES" dirty="0" smtClean="0"/>
          </a:p>
          <a:p>
            <a:r>
              <a:rPr lang="es-ES" dirty="0" smtClean="0"/>
              <a:t>Google </a:t>
            </a:r>
            <a:r>
              <a:rPr lang="es-ES" dirty="0" err="1" smtClean="0"/>
              <a:t>Maps</a:t>
            </a:r>
            <a:r>
              <a:rPr lang="es-ES" dirty="0" smtClean="0"/>
              <a:t> API</a:t>
            </a:r>
          </a:p>
          <a:p>
            <a:r>
              <a:rPr lang="es-ES" dirty="0" smtClean="0"/>
              <a:t>Diversos </a:t>
            </a:r>
            <a:r>
              <a:rPr lang="es-ES" dirty="0" err="1" smtClean="0"/>
              <a:t>Plugins</a:t>
            </a:r>
            <a:r>
              <a:rPr lang="es-ES" dirty="0" smtClean="0"/>
              <a:t> JQuery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517" y="609600"/>
            <a:ext cx="3869183" cy="22670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933" y="4276271"/>
            <a:ext cx="1931039" cy="19310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95" y="4833900"/>
            <a:ext cx="1595568" cy="17837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14" y="5241791"/>
            <a:ext cx="3198284" cy="159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50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Interfaz</a:t>
            </a:r>
            <a:r>
              <a:rPr lang="es-ES" b="1" dirty="0"/>
              <a:t/>
            </a:r>
            <a:br>
              <a:rPr lang="es-ES" b="1" dirty="0"/>
            </a:br>
            <a:r>
              <a:rPr lang="es-ES" b="1" dirty="0"/>
              <a:t>	</a:t>
            </a:r>
            <a:r>
              <a:rPr lang="es-ES" sz="2800" i="1" dirty="0"/>
              <a:t>2.- </a:t>
            </a:r>
            <a:r>
              <a:rPr lang="es-ES" sz="2800" i="1" dirty="0" smtClean="0"/>
              <a:t>Gama cromática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Colores generales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Colores específicos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42" y="2587245"/>
            <a:ext cx="9350201" cy="15726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81" y="4996142"/>
            <a:ext cx="6099285" cy="147187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859888" y="606961"/>
            <a:ext cx="2871988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</a:rPr>
              <a:t>Colores llamativos y vivos para llamar la atención de la gente joven.</a:t>
            </a:r>
          </a:p>
        </p:txBody>
      </p:sp>
    </p:spTree>
    <p:extLst>
      <p:ext uri="{BB962C8B-B14F-4D97-AF65-F5344CB8AC3E}">
        <p14:creationId xmlns:p14="http://schemas.microsoft.com/office/powerpoint/2010/main" val="2686949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Interfaz</a:t>
            </a:r>
            <a:br>
              <a:rPr lang="es-ES" b="1" dirty="0"/>
            </a:br>
            <a:r>
              <a:rPr lang="es-ES" b="1" dirty="0"/>
              <a:t>	</a:t>
            </a:r>
            <a:r>
              <a:rPr lang="es-ES" i="1" dirty="0" smtClean="0"/>
              <a:t>3.- Diseño adaptativo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 aplicación esta totalmente implementada en </a:t>
            </a:r>
            <a:r>
              <a:rPr lang="es-ES" dirty="0" err="1" smtClean="0"/>
              <a:t>Responsive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r>
              <a:rPr lang="es-ES" dirty="0" smtClean="0"/>
              <a:t> utilizando Media </a:t>
            </a:r>
            <a:r>
              <a:rPr lang="es-ES" dirty="0" err="1" smtClean="0"/>
              <a:t>Queries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Con una filosofía de trabajo de Mobile </a:t>
            </a:r>
            <a:r>
              <a:rPr lang="es-ES" dirty="0" err="1" smtClean="0"/>
              <a:t>First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862567"/>
            <a:ext cx="4784581" cy="26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0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Aplicación</a:t>
            </a:r>
            <a:r>
              <a:rPr lang="es-ES" b="1" dirty="0"/>
              <a:t/>
            </a:r>
            <a:br>
              <a:rPr lang="es-ES" b="1" dirty="0"/>
            </a:br>
            <a:r>
              <a:rPr lang="es-ES" b="1" dirty="0"/>
              <a:t>	</a:t>
            </a:r>
            <a:r>
              <a:rPr lang="es-ES" i="1" dirty="0"/>
              <a:t>2.- </a:t>
            </a:r>
            <a:r>
              <a:rPr lang="es-ES" i="1" dirty="0" smtClean="0"/>
              <a:t>Estructura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Las dividiré por “vistas”:</a:t>
            </a:r>
          </a:p>
          <a:p>
            <a:pPr lvl="1"/>
            <a:r>
              <a:rPr lang="es-ES" dirty="0" smtClean="0"/>
              <a:t>Vista </a:t>
            </a:r>
            <a:r>
              <a:rPr lang="es-ES" dirty="0" err="1" smtClean="0"/>
              <a:t>Index</a:t>
            </a:r>
            <a:r>
              <a:rPr lang="es-ES" dirty="0" smtClean="0"/>
              <a:t> (</a:t>
            </a:r>
            <a:r>
              <a:rPr lang="es-ES" dirty="0" err="1" smtClean="0"/>
              <a:t>Login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Vista Principal (Mapa)</a:t>
            </a:r>
          </a:p>
          <a:p>
            <a:pPr lvl="1"/>
            <a:r>
              <a:rPr lang="es-ES" dirty="0" smtClean="0"/>
              <a:t>Vista </a:t>
            </a:r>
            <a:r>
              <a:rPr lang="es-ES" dirty="0" err="1" smtClean="0"/>
              <a:t>Backend</a:t>
            </a:r>
            <a:r>
              <a:rPr lang="es-ES" dirty="0"/>
              <a:t> </a:t>
            </a:r>
            <a:r>
              <a:rPr lang="es-ES" dirty="0" smtClean="0"/>
              <a:t>(Administración)</a:t>
            </a:r>
          </a:p>
          <a:p>
            <a:pPr lvl="2"/>
            <a:r>
              <a:rPr lang="es-ES" dirty="0" err="1" smtClean="0"/>
              <a:t>Backend</a:t>
            </a:r>
            <a:r>
              <a:rPr lang="es-ES" dirty="0" smtClean="0"/>
              <a:t> Profesor.</a:t>
            </a:r>
          </a:p>
          <a:p>
            <a:pPr lvl="2"/>
            <a:r>
              <a:rPr lang="es-ES" dirty="0" err="1" smtClean="0"/>
              <a:t>Backend</a:t>
            </a:r>
            <a:r>
              <a:rPr lang="es-ES" dirty="0" smtClean="0"/>
              <a:t> Alumno.</a:t>
            </a:r>
          </a:p>
          <a:p>
            <a:pPr lvl="1"/>
            <a:r>
              <a:rPr lang="es-ES" dirty="0" smtClean="0"/>
              <a:t>Vista </a:t>
            </a:r>
            <a:r>
              <a:rPr lang="es-ES" dirty="0" err="1" smtClean="0"/>
              <a:t>QuizAdmin</a:t>
            </a:r>
            <a:r>
              <a:rPr lang="es-ES" dirty="0" smtClean="0"/>
              <a:t> (Cuestionario desde el profesor)</a:t>
            </a:r>
          </a:p>
          <a:p>
            <a:pPr lvl="1"/>
            <a:r>
              <a:rPr lang="es-ES" dirty="0" smtClean="0"/>
              <a:t>Vista </a:t>
            </a:r>
            <a:r>
              <a:rPr lang="es-ES" dirty="0" err="1" smtClean="0"/>
              <a:t>Quiz</a:t>
            </a:r>
            <a:r>
              <a:rPr lang="es-ES" dirty="0" smtClean="0"/>
              <a:t> (Cuestionario desde el alumno)</a:t>
            </a:r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marL="914400" lvl="2" indent="0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52663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9600" b="1" dirty="0" smtClean="0"/>
              <a:t>Vista </a:t>
            </a:r>
            <a:r>
              <a:rPr lang="es-ES" sz="9600" b="1" dirty="0" err="1" smtClean="0"/>
              <a:t>Login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Pantalla de registro y de </a:t>
            </a:r>
            <a:r>
              <a:rPr lang="es-ES" sz="2400" dirty="0" err="1" smtClean="0"/>
              <a:t>logueo</a:t>
            </a:r>
            <a:r>
              <a:rPr lang="es-ES" sz="2400" dirty="0" smtClean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95143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9" y="386367"/>
            <a:ext cx="3216499" cy="5718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95" y="386367"/>
            <a:ext cx="3216499" cy="5718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622678" y="6297769"/>
            <a:ext cx="321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Login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6065894" y="6297769"/>
            <a:ext cx="321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Registro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774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36" y="403031"/>
            <a:ext cx="3182834" cy="565837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8" y="403031"/>
            <a:ext cx="3182834" cy="565837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22678" y="6297769"/>
            <a:ext cx="321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Error en </a:t>
            </a:r>
            <a:r>
              <a:rPr lang="es-ES" dirty="0" err="1" smtClean="0"/>
              <a:t>Login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5898471" y="6297769"/>
            <a:ext cx="321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Error en registro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719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85611" y="2404534"/>
            <a:ext cx="8488392" cy="1646302"/>
          </a:xfrm>
        </p:spPr>
        <p:txBody>
          <a:bodyPr/>
          <a:lstStyle/>
          <a:p>
            <a:r>
              <a:rPr lang="es-ES" sz="9600" b="1" dirty="0"/>
              <a:t>Vista </a:t>
            </a:r>
            <a:r>
              <a:rPr lang="es-ES" sz="9600" b="1" dirty="0" smtClean="0"/>
              <a:t>Principal</a:t>
            </a:r>
            <a:endParaRPr lang="es-ES" sz="9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56068" y="4050833"/>
            <a:ext cx="8217935" cy="1096899"/>
          </a:xfrm>
        </p:spPr>
        <p:txBody>
          <a:bodyPr>
            <a:noAutofit/>
          </a:bodyPr>
          <a:lstStyle/>
          <a:p>
            <a:r>
              <a:rPr lang="es-ES" sz="2400" dirty="0" smtClean="0"/>
              <a:t>En esta vista es en la cual se desarrolla la mayor parte de la actividad en la aplicación. Corresponde a la visualización del mapa y los marcadores.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05881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b="1" dirty="0" smtClean="0"/>
              <a:t>Introducción</a:t>
            </a:r>
            <a:br>
              <a:rPr lang="es-ES" sz="4000" b="1" dirty="0" smtClean="0"/>
            </a:br>
            <a:r>
              <a:rPr lang="es-ES" sz="4000" b="1" dirty="0" smtClean="0"/>
              <a:t>	</a:t>
            </a:r>
            <a:r>
              <a:rPr lang="es-ES" sz="2800" i="1" dirty="0" smtClean="0"/>
              <a:t>1.- ¿Qué es?</a:t>
            </a:r>
            <a:endParaRPr lang="es-ES" sz="2800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Appasionate es una aplicación desarrollada para crear situaciones de </a:t>
            </a:r>
            <a:r>
              <a:rPr lang="es-ES" dirty="0" smtClean="0"/>
              <a:t>aprendizaje en </a:t>
            </a:r>
            <a:r>
              <a:rPr lang="es-ES" dirty="0"/>
              <a:t>entornos educativos. 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Es </a:t>
            </a:r>
            <a:r>
              <a:rPr lang="es-ES" dirty="0"/>
              <a:t>decir una herramienta destinada a profesores y alumnos </a:t>
            </a:r>
            <a:r>
              <a:rPr lang="es-ES" dirty="0" smtClean="0"/>
              <a:t>para hacer </a:t>
            </a:r>
            <a:r>
              <a:rPr lang="es-ES" dirty="0"/>
              <a:t>la educación más amena gracias a la tecnología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endParaRPr lang="es-ES" dirty="0"/>
          </a:p>
          <a:p>
            <a:endParaRPr lang="es-ES" sz="2000" b="1" dirty="0" smtClean="0"/>
          </a:p>
          <a:p>
            <a:r>
              <a:rPr lang="es-ES" sz="2000" b="1" dirty="0" smtClean="0"/>
              <a:t>En </a:t>
            </a:r>
            <a:r>
              <a:rPr lang="es-ES" sz="2000" b="1" dirty="0"/>
              <a:t>definitiva, es una aplicación para que la educación diaria en los </a:t>
            </a:r>
            <a:r>
              <a:rPr lang="es-ES" sz="2000" b="1" dirty="0" smtClean="0"/>
              <a:t>centros escolares </a:t>
            </a:r>
            <a:r>
              <a:rPr lang="es-ES" sz="2000" b="1" dirty="0"/>
              <a:t>pueda resultar más “</a:t>
            </a:r>
            <a:r>
              <a:rPr lang="es-ES" sz="2000" b="1" dirty="0" err="1"/>
              <a:t>Appasionante</a:t>
            </a:r>
            <a:r>
              <a:rPr lang="es-ES" sz="2000" b="1" dirty="0"/>
              <a:t>”.</a:t>
            </a:r>
            <a:endParaRPr lang="es-ES" sz="2000" b="1" dirty="0"/>
          </a:p>
        </p:txBody>
      </p:sp>
      <p:cxnSp>
        <p:nvCxnSpPr>
          <p:cNvPr id="5" name="Conector recto 4"/>
          <p:cNvCxnSpPr/>
          <p:nvPr/>
        </p:nvCxnSpPr>
        <p:spPr>
          <a:xfrm>
            <a:off x="677334" y="4950982"/>
            <a:ext cx="859666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40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12" y="515155"/>
            <a:ext cx="3153857" cy="560685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61" y="515155"/>
            <a:ext cx="3153857" cy="560685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69412" y="6296627"/>
            <a:ext cx="173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Vista </a:t>
            </a:r>
            <a:r>
              <a:rPr lang="es-ES" b="1" dirty="0" smtClean="0"/>
              <a:t>Principal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870961" y="6296627"/>
            <a:ext cx="2167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Saliendo de la APP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7815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7" y="523488"/>
            <a:ext cx="3153857" cy="560685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35" y="523488"/>
            <a:ext cx="3153857" cy="560685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05017" y="6309506"/>
            <a:ext cx="2626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Listado de marcadores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948235" y="6309506"/>
            <a:ext cx="269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Filtrado de marcadores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787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6" y="476519"/>
            <a:ext cx="3124879" cy="555534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50" y="476519"/>
            <a:ext cx="3124879" cy="555534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21116" y="6219354"/>
            <a:ext cx="2585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Modal de un marcador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771150" y="6219354"/>
            <a:ext cx="223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Editando marcador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793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4" y="425003"/>
            <a:ext cx="3223742" cy="57310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22" y="425003"/>
            <a:ext cx="3223742" cy="573109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21116" y="6219354"/>
            <a:ext cx="2175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Eliminar marcador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5955622" y="6219354"/>
            <a:ext cx="3278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Agregando fotos al marcador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388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1" y="476518"/>
            <a:ext cx="3190079" cy="56712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437" y="381820"/>
            <a:ext cx="3190079" cy="567125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21116" y="6219354"/>
            <a:ext cx="1955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Nuevo marcador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079437" y="6219354"/>
            <a:ext cx="1548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¿Subir fotos?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397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9099" y="2404534"/>
            <a:ext cx="8114904" cy="1646302"/>
          </a:xfrm>
        </p:spPr>
        <p:txBody>
          <a:bodyPr/>
          <a:lstStyle/>
          <a:p>
            <a:r>
              <a:rPr lang="es-ES" sz="9600" dirty="0" smtClean="0"/>
              <a:t>Vista </a:t>
            </a:r>
            <a:r>
              <a:rPr lang="es-ES" sz="9600" dirty="0" err="1" smtClean="0"/>
              <a:t>Backend</a:t>
            </a:r>
            <a:endParaRPr lang="es-ES" sz="9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18186" y="4050833"/>
            <a:ext cx="8655817" cy="1096899"/>
          </a:xfrm>
        </p:spPr>
        <p:txBody>
          <a:bodyPr>
            <a:noAutofit/>
          </a:bodyPr>
          <a:lstStyle/>
          <a:p>
            <a:r>
              <a:rPr lang="es-ES" sz="2400" dirty="0" smtClean="0"/>
              <a:t>Donde se administra todo lo relacionado con nuestro usuario:</a:t>
            </a:r>
          </a:p>
          <a:p>
            <a:r>
              <a:rPr lang="es-ES" sz="2400" dirty="0" smtClean="0"/>
              <a:t>Perfil, marcadores, notas, cursos…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3499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57" y="600760"/>
            <a:ext cx="3037947" cy="540079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23957" y="6206475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Backend</a:t>
            </a:r>
            <a:r>
              <a:rPr lang="es-ES" b="1" dirty="0" smtClean="0"/>
              <a:t> Principal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131617" y="6206475"/>
            <a:ext cx="2535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Backend</a:t>
            </a:r>
            <a:r>
              <a:rPr lang="es-ES" b="1" dirty="0" smtClean="0"/>
              <a:t> menú lateral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617" y="600760"/>
            <a:ext cx="3037947" cy="54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8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3" y="489397"/>
            <a:ext cx="3151299" cy="56023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82" y="489397"/>
            <a:ext cx="3138355" cy="557929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36363" y="6219354"/>
            <a:ext cx="160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Backed</a:t>
            </a:r>
            <a:r>
              <a:rPr lang="es-ES" b="1" dirty="0" smtClean="0"/>
              <a:t> Perfil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6044282" y="6219354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Backend</a:t>
            </a:r>
            <a:r>
              <a:rPr lang="es-ES" b="1" dirty="0" smtClean="0"/>
              <a:t> Marcadores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2768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0" y="450760"/>
            <a:ext cx="3151299" cy="56023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239" y="450760"/>
            <a:ext cx="3153245" cy="560576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59090" y="6193596"/>
            <a:ext cx="3523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Backend</a:t>
            </a:r>
            <a:r>
              <a:rPr lang="es-ES" b="1" dirty="0" smtClean="0"/>
              <a:t> Marcadores </a:t>
            </a:r>
            <a:r>
              <a:rPr lang="es-ES" b="1" dirty="0" err="1" smtClean="0"/>
              <a:t>expanded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939239" y="6193596"/>
            <a:ext cx="28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Backend</a:t>
            </a:r>
            <a:r>
              <a:rPr lang="es-ES" b="1" dirty="0" smtClean="0"/>
              <a:t> Marcador modal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183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6" y="386366"/>
            <a:ext cx="3190079" cy="56712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12" y="386366"/>
            <a:ext cx="3190079" cy="5671251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21116" y="6219354"/>
            <a:ext cx="3191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Backend</a:t>
            </a:r>
            <a:r>
              <a:rPr lang="es-ES" b="1" dirty="0" smtClean="0"/>
              <a:t> Alumnos </a:t>
            </a:r>
            <a:r>
              <a:rPr lang="es-ES" b="1" dirty="0" err="1" smtClean="0"/>
              <a:t>expanded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912012" y="6219354"/>
            <a:ext cx="3129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Backend</a:t>
            </a:r>
            <a:r>
              <a:rPr lang="es-ES" b="1" dirty="0" smtClean="0"/>
              <a:t> Alumnos con filtro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526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Introducción</a:t>
            </a:r>
            <a:br>
              <a:rPr lang="es-ES" b="1" dirty="0"/>
            </a:br>
            <a:r>
              <a:rPr lang="es-ES" b="1" dirty="0"/>
              <a:t>	</a:t>
            </a:r>
            <a:r>
              <a:rPr lang="es-ES" sz="2400" i="1" dirty="0" smtClean="0"/>
              <a:t>2.- Origen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origen del proyecto surgió de la propuesta del profesor Ángel E. </a:t>
            </a:r>
            <a:r>
              <a:rPr lang="es-ES" dirty="0" smtClean="0"/>
              <a:t>Pérez Cabrera</a:t>
            </a:r>
            <a:r>
              <a:rPr lang="es-ES" dirty="0"/>
              <a:t>. Quien a petición de otro docente, me sugirió la </a:t>
            </a:r>
            <a:r>
              <a:rPr lang="es-ES" dirty="0" smtClean="0"/>
              <a:t>idea de hacer </a:t>
            </a:r>
            <a:r>
              <a:rPr lang="es-ES" sz="2400" b="1" dirty="0" smtClean="0">
                <a:solidFill>
                  <a:srgbClr val="FB7064"/>
                </a:solidFill>
              </a:rPr>
              <a:t>“Appasionate” </a:t>
            </a:r>
            <a:r>
              <a:rPr lang="es-ES" dirty="0" smtClean="0"/>
              <a:t>mi proyecto final.</a:t>
            </a:r>
          </a:p>
          <a:p>
            <a:endParaRPr lang="es-ES" dirty="0"/>
          </a:p>
          <a:p>
            <a:r>
              <a:rPr lang="es-ES" dirty="0" smtClean="0"/>
              <a:t>El punto de partida fue un documento con una serie de pautas e ideas que el profesor en cuestión quería.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65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6" y="502276"/>
            <a:ext cx="3146612" cy="55939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472" y="502275"/>
            <a:ext cx="3146612" cy="559397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21116" y="6219354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Backend</a:t>
            </a:r>
            <a:r>
              <a:rPr lang="es-ES" b="1" dirty="0" smtClean="0"/>
              <a:t> Notas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923472" y="6219354"/>
            <a:ext cx="18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Backend</a:t>
            </a:r>
            <a:r>
              <a:rPr lang="es-ES" b="1" dirty="0" smtClean="0"/>
              <a:t> Cursos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59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7" y="618185"/>
            <a:ext cx="2991597" cy="531839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92" y="618184"/>
            <a:ext cx="2991597" cy="531839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21116" y="6219354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Añadir nuevo curso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186492" y="6219354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Editar curso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6733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8034" y="2404534"/>
            <a:ext cx="8745969" cy="1646302"/>
          </a:xfrm>
        </p:spPr>
        <p:txBody>
          <a:bodyPr/>
          <a:lstStyle/>
          <a:p>
            <a:r>
              <a:rPr lang="es-ES" sz="9600" dirty="0" smtClean="0"/>
              <a:t>Vista </a:t>
            </a:r>
            <a:r>
              <a:rPr lang="es-ES" sz="9600" dirty="0" err="1" smtClean="0"/>
              <a:t>QuizAdmin</a:t>
            </a:r>
            <a:endParaRPr lang="es-ES" sz="9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Donde el profesor crea, edita y elimina los exámenes.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71008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2" y="386366"/>
            <a:ext cx="3153857" cy="560685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07" y="386366"/>
            <a:ext cx="3153857" cy="560685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788352" y="6180717"/>
            <a:ext cx="1935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Examen cerrado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025507" y="6180717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Examen abierto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722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9" y="497729"/>
            <a:ext cx="3146612" cy="55939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58" y="497729"/>
            <a:ext cx="3146612" cy="559397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66809" y="6245112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Examen con preguntas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968358" y="6269728"/>
            <a:ext cx="391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Examen con preguntas expandidas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039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0" y="463640"/>
            <a:ext cx="3013656" cy="535761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03550" y="6039049"/>
            <a:ext cx="1891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Nueva pregunta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818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9600" dirty="0" smtClean="0"/>
              <a:t>Vista </a:t>
            </a:r>
            <a:r>
              <a:rPr lang="es-ES" sz="9600" dirty="0" err="1" smtClean="0"/>
              <a:t>Quiz</a:t>
            </a:r>
            <a:endParaRPr lang="es-ES" sz="9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Aquí es donde el alumno podrá realizar o ver los exámenes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720899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85" y="450761"/>
            <a:ext cx="3136810" cy="55765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65" y="450761"/>
            <a:ext cx="3136810" cy="557655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21116" y="6219354"/>
            <a:ext cx="341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Entrada a examen sin realizar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5913765" y="6219354"/>
            <a:ext cx="207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Pregunta examen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02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3" y="437882"/>
            <a:ext cx="3045191" cy="54136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56" y="437881"/>
            <a:ext cx="3045191" cy="541367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97773" y="6103444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Pregunta acertada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5909456" y="6103444"/>
            <a:ext cx="194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Pregunta fallada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298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4" y="515155"/>
            <a:ext cx="3095902" cy="55038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83" y="515155"/>
            <a:ext cx="3095902" cy="55038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37214" y="6206475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Fin del examen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070583" y="6206475"/>
            <a:ext cx="423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Visualización de examen ya realizado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812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Introducción</a:t>
            </a:r>
            <a:br>
              <a:rPr lang="es-ES" b="1" dirty="0"/>
            </a:br>
            <a:r>
              <a:rPr lang="es-ES" b="1" dirty="0"/>
              <a:t>	</a:t>
            </a:r>
            <a:r>
              <a:rPr lang="es-ES" sz="2400" i="1" dirty="0" smtClean="0"/>
              <a:t>3.- Objetivo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objetivo es </a:t>
            </a:r>
            <a:r>
              <a:rPr lang="es-ES" dirty="0"/>
              <a:t>crear una herramienta que incentive a los alumnos a aprender, </a:t>
            </a:r>
            <a:r>
              <a:rPr lang="es-ES" dirty="0" smtClean="0"/>
              <a:t>utilizando para </a:t>
            </a:r>
            <a:r>
              <a:rPr lang="es-ES" dirty="0"/>
              <a:t>ello tecnologías que </a:t>
            </a:r>
            <a:r>
              <a:rPr lang="es-ES" dirty="0" smtClean="0"/>
              <a:t>actualmente son para los estudiantes su foco de atención.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20" y="3499806"/>
            <a:ext cx="3385369" cy="2541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uadroTexto 4"/>
          <p:cNvSpPr txBox="1"/>
          <p:nvPr/>
        </p:nvSpPr>
        <p:spPr>
          <a:xfrm>
            <a:off x="5151548" y="4416641"/>
            <a:ext cx="3966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FB7064"/>
                </a:solidFill>
              </a:rPr>
              <a:t>“Smartphones”</a:t>
            </a:r>
            <a:endParaRPr lang="es-ES" sz="4000" b="1" dirty="0">
              <a:solidFill>
                <a:srgbClr val="FB70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74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2" y="1527"/>
            <a:ext cx="7360055" cy="645231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41174" y="4807540"/>
            <a:ext cx="7766936" cy="164630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s-ES" sz="9600" dirty="0" smtClean="0"/>
              <a:t>Demostración</a:t>
            </a:r>
            <a:endParaRPr lang="es-ES" sz="9600" dirty="0"/>
          </a:p>
        </p:txBody>
      </p:sp>
    </p:spTree>
    <p:extLst>
      <p:ext uri="{BB962C8B-B14F-4D97-AF65-F5344CB8AC3E}">
        <p14:creationId xmlns:p14="http://schemas.microsoft.com/office/powerpoint/2010/main" val="3582834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4" y="1749809"/>
            <a:ext cx="4420323" cy="4400677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9600" dirty="0" smtClean="0"/>
              <a:t>Preguntas</a:t>
            </a:r>
            <a:endParaRPr lang="es-ES" sz="9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579" y="286697"/>
            <a:ext cx="1409324" cy="21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0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79" y="2383414"/>
            <a:ext cx="5129191" cy="38246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391158" y="1856477"/>
            <a:ext cx="7766936" cy="1646302"/>
          </a:xfrm>
        </p:spPr>
        <p:txBody>
          <a:bodyPr/>
          <a:lstStyle/>
          <a:p>
            <a:r>
              <a:rPr lang="es-ES" sz="19900" b="1" dirty="0" smtClean="0"/>
              <a:t>FÍN</a:t>
            </a:r>
            <a:endParaRPr lang="es-ES" sz="19900" b="1" dirty="0"/>
          </a:p>
        </p:txBody>
      </p:sp>
    </p:spTree>
    <p:extLst>
      <p:ext uri="{BB962C8B-B14F-4D97-AF65-F5344CB8AC3E}">
        <p14:creationId xmlns:p14="http://schemas.microsoft.com/office/powerpoint/2010/main" val="299979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Funcionalidad</a:t>
            </a:r>
            <a:r>
              <a:rPr lang="es-ES" b="1" dirty="0"/>
              <a:t/>
            </a:r>
            <a:br>
              <a:rPr lang="es-ES" b="1" dirty="0"/>
            </a:br>
            <a:r>
              <a:rPr lang="es-ES" b="1" dirty="0"/>
              <a:t>	</a:t>
            </a:r>
            <a:r>
              <a:rPr lang="es-ES" sz="2400" i="1" dirty="0" smtClean="0"/>
              <a:t>1.- ¿Cómo funciona?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La aplicación distingue dos tipos de usuarios/personas:</a:t>
            </a:r>
          </a:p>
          <a:p>
            <a:pPr lvl="1"/>
            <a:r>
              <a:rPr lang="es-ES" dirty="0" smtClean="0"/>
              <a:t>Profesores</a:t>
            </a:r>
          </a:p>
          <a:p>
            <a:pPr lvl="1"/>
            <a:r>
              <a:rPr lang="es-ES" dirty="0" smtClean="0"/>
              <a:t>Alumnos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El funcionamiento es simple. Y se trata de una especie de “Aula Virtual”. El profesor pone a disposición de los alumnos contenido y cuestionarios. Y el alumno podrá visualizarlo y responder los cuestionarios, para que posteriormente el profesor pueda evaluarlos.</a:t>
            </a:r>
          </a:p>
          <a:p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45" y="4936633"/>
            <a:ext cx="1562518" cy="15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9600" b="1" dirty="0" smtClean="0"/>
              <a:t>Aplicación</a:t>
            </a:r>
            <a:endParaRPr lang="es-ES" sz="9600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ES" sz="3200" dirty="0" smtClean="0"/>
              <a:t>Conociendo todo sobre </a:t>
            </a:r>
            <a:r>
              <a:rPr lang="es-ES" sz="3200" b="1" dirty="0" smtClean="0">
                <a:solidFill>
                  <a:srgbClr val="FB7064"/>
                </a:solidFill>
              </a:rPr>
              <a:t>“Appasionate”</a:t>
            </a:r>
            <a:endParaRPr lang="es-ES" sz="3200" b="1" dirty="0">
              <a:solidFill>
                <a:srgbClr val="FB70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57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Sistema y tecnologías</a:t>
            </a:r>
            <a:br>
              <a:rPr lang="es-ES" b="1" dirty="0" smtClean="0"/>
            </a:br>
            <a:r>
              <a:rPr lang="es-ES" b="1" dirty="0" smtClean="0"/>
              <a:t>	</a:t>
            </a:r>
            <a:r>
              <a:rPr lang="es-ES" sz="2800" i="1" dirty="0"/>
              <a:t>1.- </a:t>
            </a:r>
            <a:r>
              <a:rPr lang="es-ES" sz="2800" i="1" dirty="0" smtClean="0"/>
              <a:t>Introducción</a:t>
            </a:r>
            <a:endParaRPr lang="es-ES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smtClean="0">
                <a:solidFill>
                  <a:srgbClr val="FB7064"/>
                </a:solidFill>
              </a:rPr>
              <a:t>“Appasionate” </a:t>
            </a:r>
            <a:r>
              <a:rPr lang="es-ES" dirty="0" smtClean="0"/>
              <a:t>tiene como objetivo ser multiplataforma, para que el mayor número de usuarios pueda tener acceso a ella.</a:t>
            </a:r>
          </a:p>
          <a:p>
            <a:r>
              <a:rPr lang="es-ES" dirty="0" smtClean="0"/>
              <a:t>Por ello se ha desarrollado con Phonegap, pues permite el tener acceso a muchas plataformas con un coste de tiempo reducido.</a:t>
            </a:r>
          </a:p>
          <a:p>
            <a:endParaRPr lang="es-ES" dirty="0" smtClean="0"/>
          </a:p>
          <a:p>
            <a:endParaRPr lang="es-ES" dirty="0" smtClean="0"/>
          </a:p>
          <a:p>
            <a:pPr lvl="5"/>
            <a:r>
              <a:rPr lang="es-ES" sz="1800" dirty="0" smtClean="0"/>
              <a:t>La estructura del proyecto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				se puede dividir en el lado del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						servidor y el lado del cliente.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702" y="3274320"/>
            <a:ext cx="2019300" cy="2266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28926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1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Sistema y tecnologías</a:t>
            </a:r>
            <a:br>
              <a:rPr lang="es-ES" b="1" dirty="0"/>
            </a:br>
            <a:r>
              <a:rPr lang="es-ES" b="1" dirty="0"/>
              <a:t>	</a:t>
            </a:r>
            <a:r>
              <a:rPr lang="es-ES" sz="2800" i="1" dirty="0"/>
              <a:t>1</a:t>
            </a:r>
            <a:r>
              <a:rPr lang="es-ES" sz="2800" i="1" dirty="0" smtClean="0"/>
              <a:t>.- Servidor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ha utilizado un servidor </a:t>
            </a:r>
            <a:r>
              <a:rPr lang="es-ES" sz="2000" b="1" dirty="0" smtClean="0">
                <a:solidFill>
                  <a:srgbClr val="FB7064"/>
                </a:solidFill>
              </a:rPr>
              <a:t>Apache</a:t>
            </a:r>
            <a:r>
              <a:rPr lang="es-ES" sz="2000" dirty="0" smtClean="0">
                <a:solidFill>
                  <a:srgbClr val="FB7064"/>
                </a:solidFill>
              </a:rPr>
              <a:t> </a:t>
            </a:r>
            <a:r>
              <a:rPr lang="es-ES" dirty="0" smtClean="0"/>
              <a:t>(propio) .</a:t>
            </a:r>
          </a:p>
          <a:p>
            <a:endParaRPr lang="es-ES" dirty="0"/>
          </a:p>
          <a:p>
            <a:r>
              <a:rPr lang="es-ES" dirty="0" smtClean="0"/>
              <a:t>Lenguaje </a:t>
            </a:r>
            <a:r>
              <a:rPr lang="es-ES" sz="2000" b="1" dirty="0" smtClean="0">
                <a:solidFill>
                  <a:srgbClr val="FB7064"/>
                </a:solidFill>
              </a:rPr>
              <a:t>PHP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Base de datos </a:t>
            </a:r>
            <a:r>
              <a:rPr lang="es-ES" sz="2000" b="1" dirty="0" err="1" smtClean="0">
                <a:solidFill>
                  <a:srgbClr val="FB7064"/>
                </a:solidFill>
              </a:rPr>
              <a:t>MySQL</a:t>
            </a:r>
            <a:r>
              <a:rPr lang="es-ES" sz="2000" b="1" dirty="0" smtClean="0">
                <a:solidFill>
                  <a:schemeClr val="tx1"/>
                </a:solidFill>
              </a:rPr>
              <a:t>.</a:t>
            </a:r>
          </a:p>
          <a:p>
            <a:endParaRPr lang="es-ES" sz="2000" b="1" dirty="0">
              <a:solidFill>
                <a:schemeClr val="tx1"/>
              </a:solidFill>
            </a:endParaRPr>
          </a:p>
          <a:p>
            <a:r>
              <a:rPr lang="es-ES" dirty="0" smtClean="0"/>
              <a:t>Consultas </a:t>
            </a:r>
            <a:r>
              <a:rPr lang="es-ES" sz="2000" dirty="0" smtClean="0">
                <a:solidFill>
                  <a:srgbClr val="FB7064"/>
                </a:solidFill>
              </a:rPr>
              <a:t>AJAX </a:t>
            </a:r>
            <a:endParaRPr lang="es-ES" dirty="0" smtClean="0">
              <a:solidFill>
                <a:srgbClr val="FB7064"/>
              </a:solidFill>
            </a:endParaRP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con paso de datos mediante </a:t>
            </a:r>
            <a:r>
              <a:rPr lang="es-ES" sz="2000" dirty="0" smtClean="0">
                <a:solidFill>
                  <a:srgbClr val="FB7064"/>
                </a:solidFill>
              </a:rPr>
              <a:t>JSON</a:t>
            </a:r>
            <a:endParaRPr lang="es-ES" sz="1600" b="1" dirty="0">
              <a:solidFill>
                <a:srgbClr val="FB7064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00" y="1271256"/>
            <a:ext cx="2324100" cy="1962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88" y="2942591"/>
            <a:ext cx="2493812" cy="13447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12" y="5319050"/>
            <a:ext cx="2286000" cy="952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970" y="3348500"/>
            <a:ext cx="3028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Sistema y tecnologías</a:t>
            </a:r>
            <a:br>
              <a:rPr lang="es-ES" b="1" dirty="0"/>
            </a:br>
            <a:r>
              <a:rPr lang="es-ES" b="1" dirty="0"/>
              <a:t>	</a:t>
            </a:r>
            <a:r>
              <a:rPr lang="es-ES" sz="2800" i="1" dirty="0" smtClean="0"/>
              <a:t>2.- Base de datos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>
                <a:solidFill>
                  <a:srgbClr val="FB7064"/>
                </a:solidFill>
              </a:rPr>
              <a:t>10 Tablas: </a:t>
            </a:r>
          </a:p>
          <a:p>
            <a:pPr lvl="1"/>
            <a:r>
              <a:rPr lang="es-ES" sz="1800" dirty="0" smtClean="0">
                <a:solidFill>
                  <a:schemeClr val="tx1"/>
                </a:solidFill>
              </a:rPr>
              <a:t>Usuarios</a:t>
            </a:r>
          </a:p>
          <a:p>
            <a:pPr lvl="1"/>
            <a:r>
              <a:rPr lang="es-ES" sz="1800" dirty="0" smtClean="0">
                <a:solidFill>
                  <a:schemeClr val="tx1"/>
                </a:solidFill>
              </a:rPr>
              <a:t>Roles</a:t>
            </a:r>
          </a:p>
          <a:p>
            <a:pPr lvl="1"/>
            <a:r>
              <a:rPr lang="es-ES" sz="1800" dirty="0" err="1" smtClean="0">
                <a:solidFill>
                  <a:schemeClr val="tx1"/>
                </a:solidFill>
              </a:rPr>
              <a:t>Usuarios_clases</a:t>
            </a:r>
            <a:endParaRPr lang="es-ES" sz="1800" dirty="0" smtClean="0">
              <a:solidFill>
                <a:schemeClr val="tx1"/>
              </a:solidFill>
            </a:endParaRPr>
          </a:p>
          <a:p>
            <a:pPr lvl="1"/>
            <a:r>
              <a:rPr lang="es-ES" sz="1800" dirty="0" smtClean="0">
                <a:solidFill>
                  <a:schemeClr val="tx1"/>
                </a:solidFill>
              </a:rPr>
              <a:t>Clases</a:t>
            </a:r>
          </a:p>
          <a:p>
            <a:pPr lvl="1"/>
            <a:r>
              <a:rPr lang="es-ES" sz="1800" dirty="0" smtClean="0">
                <a:solidFill>
                  <a:schemeClr val="tx1"/>
                </a:solidFill>
              </a:rPr>
              <a:t>Marcadores</a:t>
            </a:r>
          </a:p>
          <a:p>
            <a:pPr lvl="1"/>
            <a:endParaRPr lang="es-ES" sz="2200" dirty="0">
              <a:solidFill>
                <a:srgbClr val="FB7064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5089970" y="2640169"/>
            <a:ext cx="4184034" cy="3401193"/>
          </a:xfrm>
        </p:spPr>
        <p:txBody>
          <a:bodyPr>
            <a:normAutofit/>
          </a:bodyPr>
          <a:lstStyle/>
          <a:p>
            <a:pPr lvl="1"/>
            <a:r>
              <a:rPr lang="es-ES" sz="1800" dirty="0">
                <a:solidFill>
                  <a:schemeClr val="tx1"/>
                </a:solidFill>
              </a:rPr>
              <a:t>Imágenes</a:t>
            </a:r>
          </a:p>
          <a:p>
            <a:pPr lvl="1"/>
            <a:r>
              <a:rPr lang="es-ES" sz="1800" dirty="0" err="1">
                <a:solidFill>
                  <a:schemeClr val="tx1"/>
                </a:solidFill>
              </a:rPr>
              <a:t>Examenes</a:t>
            </a:r>
            <a:endParaRPr lang="es-ES" sz="1800" dirty="0">
              <a:solidFill>
                <a:schemeClr val="tx1"/>
              </a:solidFill>
            </a:endParaRPr>
          </a:p>
          <a:p>
            <a:pPr lvl="1"/>
            <a:r>
              <a:rPr lang="es-ES" sz="1800" dirty="0">
                <a:solidFill>
                  <a:schemeClr val="tx1"/>
                </a:solidFill>
              </a:rPr>
              <a:t>Preguntas</a:t>
            </a:r>
          </a:p>
          <a:p>
            <a:pPr lvl="1"/>
            <a:r>
              <a:rPr lang="es-ES" sz="1800" dirty="0">
                <a:solidFill>
                  <a:schemeClr val="tx1"/>
                </a:solidFill>
              </a:rPr>
              <a:t>Opciones</a:t>
            </a:r>
          </a:p>
          <a:p>
            <a:pPr lvl="1"/>
            <a:r>
              <a:rPr lang="es-ES" sz="1800" dirty="0">
                <a:solidFill>
                  <a:schemeClr val="tx1"/>
                </a:solidFill>
              </a:rPr>
              <a:t>Notas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3369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Personalizado 2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B7064"/>
      </a:accent1>
      <a:accent2>
        <a:srgbClr val="FF4343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288</TotalTime>
  <Words>623</Words>
  <Application>Microsoft Office PowerPoint</Application>
  <PresentationFormat>Panorámica</PresentationFormat>
  <Paragraphs>144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Adobe Gothic Std B</vt:lpstr>
      <vt:lpstr>Arial</vt:lpstr>
      <vt:lpstr>Bauhaus 93</vt:lpstr>
      <vt:lpstr>Trebuchet MS</vt:lpstr>
      <vt:lpstr>Wingdings 3</vt:lpstr>
      <vt:lpstr>Faceta</vt:lpstr>
      <vt:lpstr>Appasionate</vt:lpstr>
      <vt:lpstr>Introducción  1.- ¿Qué es?</vt:lpstr>
      <vt:lpstr>Introducción  2.- Origen</vt:lpstr>
      <vt:lpstr>Introducción  3.- Objetivo</vt:lpstr>
      <vt:lpstr>Funcionalidad  1.- ¿Cómo funciona?</vt:lpstr>
      <vt:lpstr>Aplicación</vt:lpstr>
      <vt:lpstr>Sistema y tecnologías  1.- Introducción</vt:lpstr>
      <vt:lpstr>Sistema y tecnologías  1.- Servidor</vt:lpstr>
      <vt:lpstr>Sistema y tecnologías  2.- Base de datos</vt:lpstr>
      <vt:lpstr>Presentación de PowerPoint</vt:lpstr>
      <vt:lpstr>Sistema y tecnologías  3.- Ficheros de consultas (PHP) - 38</vt:lpstr>
      <vt:lpstr>Sistema y tecnologías  2.- Lado del Cliente</vt:lpstr>
      <vt:lpstr>Interfaz  2.- Gama cromática</vt:lpstr>
      <vt:lpstr>Interfaz  3.- Diseño adaptativo</vt:lpstr>
      <vt:lpstr>Aplicación  2.- Estructura</vt:lpstr>
      <vt:lpstr>Vista Login</vt:lpstr>
      <vt:lpstr>Presentación de PowerPoint</vt:lpstr>
      <vt:lpstr>Presentación de PowerPoint</vt:lpstr>
      <vt:lpstr>Vista Principal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Vista Backend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Vista QuizAdmin</vt:lpstr>
      <vt:lpstr>Presentación de PowerPoint</vt:lpstr>
      <vt:lpstr>Presentación de PowerPoint</vt:lpstr>
      <vt:lpstr>Presentación de PowerPoint</vt:lpstr>
      <vt:lpstr>Vista Quiz</vt:lpstr>
      <vt:lpstr>Presentación de PowerPoint</vt:lpstr>
      <vt:lpstr>Presentación de PowerPoint</vt:lpstr>
      <vt:lpstr>Presentación de PowerPoint</vt:lpstr>
      <vt:lpstr>Demostración</vt:lpstr>
      <vt:lpstr>Preguntas</vt:lpstr>
      <vt:lpstr>FÍN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Appasionate</dc:title>
  <dc:creator>Rodrigo Ortega Cuesta</dc:creator>
  <cp:lastModifiedBy>Rodrigo Ortega Cuesta</cp:lastModifiedBy>
  <cp:revision>24</cp:revision>
  <dcterms:created xsi:type="dcterms:W3CDTF">2014-06-10T16:43:27Z</dcterms:created>
  <dcterms:modified xsi:type="dcterms:W3CDTF">2014-06-10T21:31:45Z</dcterms:modified>
</cp:coreProperties>
</file>